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81" r:id="rId3"/>
    <p:sldId id="275" r:id="rId4"/>
    <p:sldId id="258" r:id="rId5"/>
    <p:sldId id="259" r:id="rId6"/>
    <p:sldId id="261" r:id="rId7"/>
    <p:sldId id="279" r:id="rId8"/>
    <p:sldId id="263" r:id="rId9"/>
    <p:sldId id="280" r:id="rId10"/>
    <p:sldId id="278" r:id="rId11"/>
    <p:sldId id="264" r:id="rId12"/>
    <p:sldId id="265" r:id="rId13"/>
    <p:sldId id="266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4906A-C425-44F8-AA5C-51CEEE94147B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EE8A6-CD65-4A40-9BD8-B50D51E1E5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EE8A6-CD65-4A40-9BD8-B50D51E1E56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pek.by/wp-content/uploads/2020/10/otvrod.pn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928670"/>
            <a:ext cx="7072362" cy="30003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ОТВЕТСТВЕННОСТЬ ЗАМЕЩАЮЩИХ РОДИТЕЛЕЙ  ЗА ВОСПИТАНИЕ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ДЕТЕЙ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256"/>
            <a:ext cx="7715304" cy="13573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Русанова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Анжела Владимировна,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заведующий сектором поддержки семей, принявших на воспитание детей-сирот, детей, оставшихся без попечения родителей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1" y="28572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entury Schoolbook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Государственное учреждение образования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«Социально-педагогический центр г. Новополоцка»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s://fsd.intolimp.org/html/2017/11/18/i_5a102e4281b2d/img_php5yHntB_Kodinsk-Strezh-Razrabotka_0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98842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6774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17 Закона Республики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Беларусь</a:t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«О правах ребенка»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7790712" cy="3286148"/>
          </a:xfrm>
        </p:spPr>
        <p:txBody>
          <a:bodyPr/>
          <a:lstStyle/>
          <a:p>
            <a:pPr algn="just"/>
            <a:r>
              <a:rPr lang="ru-RU" dirty="0" smtClean="0">
                <a:latin typeface="Century Schoolbook" pitchFamily="18" charset="0"/>
              </a:rPr>
              <a:t>В случаях, установленных законодательными актами Республики Беларусь, родители, опекуны, попечители несут ответственность за нарушение детьми законодательства Республики Беларусь.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6530" cy="142876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Статья 9.4 Кодекса Республики Беларусь об административных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правонарушениях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15370" cy="4929222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sz="3800" dirty="0" smtClean="0">
                <a:latin typeface="Century Schoolbook" pitchFamily="18" charset="0"/>
              </a:rPr>
              <a:t>Невыполнение родителями или лицами, их заменяющими, обязанностей по воспитанию детей, повлекшее совершение несовершеннолетним деяния, содержащего признаки административного правонарушения либо преступления, но не достигшим ко времени совершения такого деяния возраста, с которого наступает административная или уголовная ответственность за совершенное деяние, –</a:t>
            </a:r>
          </a:p>
          <a:p>
            <a:pPr algn="just" fontAlgn="base">
              <a:buNone/>
            </a:pPr>
            <a:r>
              <a:rPr lang="ru-RU" sz="3800" i="1" dirty="0" smtClean="0">
                <a:latin typeface="Century Schoolbook" pitchFamily="18" charset="0"/>
              </a:rPr>
              <a:t>    влечет предупреждение или наложение штрафа в размере до десяти базовых величин.</a:t>
            </a:r>
          </a:p>
          <a:p>
            <a:pPr algn="just" fontAlgn="base"/>
            <a:r>
              <a:rPr lang="ru-RU" sz="3800" dirty="0" smtClean="0">
                <a:latin typeface="Century Schoolbook" pitchFamily="18" charset="0"/>
              </a:rPr>
              <a:t>То же деяние, совершенное повторно в течение одного года после наложения административного взыскания за такое же нарушение, –</a:t>
            </a:r>
          </a:p>
          <a:p>
            <a:pPr fontAlgn="base">
              <a:buNone/>
            </a:pPr>
            <a:r>
              <a:rPr lang="ru-RU" sz="3800" i="1" dirty="0" smtClean="0">
                <a:latin typeface="Century Schoolbook" pitchFamily="18" charset="0"/>
              </a:rPr>
              <a:t>    влечет наложение штрафа в размере от десяти до двадцати базовых величин.</a:t>
            </a:r>
            <a:r>
              <a:rPr lang="ru-RU" sz="3600" i="1" dirty="0" smtClean="0">
                <a:latin typeface="Century Schoolbook" pitchFamily="18" charset="0"/>
              </a:rPr>
              <a:t/>
            </a:r>
            <a:br>
              <a:rPr lang="ru-RU" sz="3600" i="1" dirty="0" smtClean="0">
                <a:latin typeface="Century Schoolbook" pitchFamily="18" charset="0"/>
              </a:rPr>
            </a:br>
            <a:endParaRPr lang="ru-RU" i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71942"/>
            <a:ext cx="8183880" cy="18573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Статья 942 Гражданского кодекса Республики Беларусь</a:t>
            </a:r>
            <a:r>
              <a:rPr lang="ru-RU" sz="3200" dirty="0" smtClean="0">
                <a:latin typeface="Century Schoolbook" pitchFamily="18" charset="0"/>
              </a:rPr>
              <a:t/>
            </a:r>
            <a:br>
              <a:rPr lang="ru-RU" sz="3200" dirty="0" smtClean="0">
                <a:latin typeface="Century Schoolbook" pitchFamily="18" charset="0"/>
              </a:rPr>
            </a:b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latin typeface="Century Schoolbook" pitchFamily="18" charset="0"/>
            </a:endParaRPr>
          </a:p>
          <a:p>
            <a:r>
              <a:rPr lang="ru-RU" sz="4000" dirty="0" smtClean="0">
                <a:latin typeface="Century Schoolbook" pitchFamily="18" charset="0"/>
              </a:rPr>
              <a:t>За </a:t>
            </a:r>
            <a:r>
              <a:rPr lang="ru-RU" sz="4000" dirty="0" smtClean="0">
                <a:latin typeface="Century Schoolbook" pitchFamily="18" charset="0"/>
              </a:rPr>
              <a:t>вред</a:t>
            </a:r>
            <a:r>
              <a:rPr lang="ru-RU" dirty="0" smtClean="0">
                <a:latin typeface="Century Schoolbook" pitchFamily="18" charset="0"/>
              </a:rPr>
              <a:t>, причинённый несовершеннолетним, не достигшим 14 лет (малолетним), отвечают его родители, усыновители или опекун, если не докажут, что вред возник не по их вине.</a:t>
            </a:r>
          </a:p>
          <a:p>
            <a:pPr algn="just"/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Статья 173 Уголовного кодекса Республики Беларусь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15370" cy="428628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Century Schoolbook" pitchFamily="18" charset="0"/>
              </a:rPr>
              <a:t>Вовлечение лицом, достигшим восемнадцатилетнего возраста, заведомо несовершеннолетнего в систематическое употребление спиртных напитков, либо в систематическое немедицинское употребление сильнодействующих или других одурманивающих веществ, либо в бродяжничество или попрошайничество</a:t>
            </a:r>
          </a:p>
          <a:p>
            <a:pPr algn="just">
              <a:buNone/>
            </a:pPr>
            <a:r>
              <a:rPr lang="ru-RU" sz="1800" dirty="0" smtClean="0">
                <a:latin typeface="Century Schoolbook" pitchFamily="18" charset="0"/>
              </a:rPr>
              <a:t>    </a:t>
            </a:r>
            <a:r>
              <a:rPr lang="ru-RU" sz="1800" i="1" dirty="0" smtClean="0">
                <a:latin typeface="Century Schoolbook" pitchFamily="18" charset="0"/>
              </a:rPr>
              <a:t>– наказывается арестом или лишением свободы на срок до трех лет.</a:t>
            </a:r>
          </a:p>
          <a:p>
            <a:pPr algn="just"/>
            <a:r>
              <a:rPr lang="ru-RU" sz="1800" dirty="0" smtClean="0">
                <a:latin typeface="Century Schoolbook" pitchFamily="18" charset="0"/>
              </a:rPr>
              <a:t>То </a:t>
            </a:r>
            <a:r>
              <a:rPr lang="ru-RU" sz="1800" dirty="0" smtClean="0">
                <a:latin typeface="Century Schoolbook" pitchFamily="18" charset="0"/>
              </a:rPr>
              <a:t>же действие, совершенное с применением насилия или с угрозой его применения либо совершенное родителем, педагогическим работником или иным лицом, на которое возложены обязанности по воспитанию несовершеннолетнего, </a:t>
            </a:r>
          </a:p>
          <a:p>
            <a:pPr algn="just">
              <a:buNone/>
            </a:pPr>
            <a:r>
              <a:rPr lang="ru-RU" sz="1800" dirty="0" smtClean="0">
                <a:latin typeface="Century Schoolbook" pitchFamily="18" charset="0"/>
              </a:rPr>
              <a:t>    </a:t>
            </a:r>
            <a:r>
              <a:rPr lang="ru-RU" sz="1800" i="1" dirty="0" smtClean="0">
                <a:latin typeface="Century Schoolbook" pitchFamily="18" charset="0"/>
              </a:rPr>
              <a:t>– наказывается лишением свободы на срок от одного года до пяти лет с лишением права занимать определенные должности или заниматься определенной деятельностью или без лишения.</a:t>
            </a:r>
          </a:p>
          <a:p>
            <a:pPr algn="just">
              <a:buNone/>
            </a:pPr>
            <a:r>
              <a:rPr lang="ru-RU" sz="1800" i="1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1214422"/>
            <a:ext cx="2357454" cy="30003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https://ds04.infourok.ru/uploads/ex/081a/00197001-917c1c52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86808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43372" y="214290"/>
            <a:ext cx="58261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Century Schoolbook" pitchFamily="18" charset="0"/>
              </a:rPr>
              <a:t>СПАСИБО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Century Schoolbook" pitchFamily="18" charset="0"/>
              </a:rPr>
              <a:t>ЗА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Century Schoolbook" pitchFamily="18" charset="0"/>
              </a:rPr>
              <a:t>ВНИМАНИЕ</a:t>
            </a:r>
            <a:endParaRPr lang="ru-RU" sz="4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1026" name="Picture 2" descr="http://900igr.net/up/datas/95830/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yaglevichi.rooivacevichi.gov.by/files/00177/obj/110/32793/img/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7"/>
            <a:ext cx="8358246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829452" cy="94775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Уважаемые родители!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Семья для ребенка является первым институтом социализации. Именно в семье он получает первые навыки общения с окружающим миром, «впитывает» правила поведения и нормы, установленные в обществе.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Ответственность родителей за воспитание и содержание детей закреплена в нормативных правовых актах Республики Беларусь.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Существует административная, уголовная и гражданская ответственность.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mpek.by/wp-content/uploads/2020/10/otvrod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25862"/>
            <a:ext cx="4887941" cy="37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 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ru-RU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 Конституции Республики 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Беларусь</a:t>
            </a:r>
          </a:p>
          <a:p>
            <a:pPr>
              <a:buNone/>
            </a:pPr>
            <a:endParaRPr lang="ru-RU" dirty="0" smtClean="0">
              <a:latin typeface="Century Schoolbook" pitchFamily="18" charset="0"/>
            </a:endParaRPr>
          </a:p>
          <a:p>
            <a:pPr algn="just"/>
            <a:r>
              <a:rPr lang="ru-RU" sz="3000" dirty="0" smtClean="0">
                <a:latin typeface="Century Schoolbook" pitchFamily="18" charset="0"/>
              </a:rPr>
              <a:t>Родители </a:t>
            </a:r>
            <a:r>
              <a:rPr lang="ru-RU" sz="3000" dirty="0" smtClean="0">
                <a:latin typeface="Century Schoolbook" pitchFamily="18" charset="0"/>
              </a:rPr>
              <a:t>или лица, их заменяющие, имеют право и обязаны воспитывать детей, заботиться об их здоровье, развитии и обучении</a:t>
            </a:r>
            <a:r>
              <a:rPr lang="ru-RU" sz="3000" dirty="0" smtClean="0">
                <a:latin typeface="Century Schoolbook" pitchFamily="18" charset="0"/>
              </a:rPr>
              <a:t>.</a:t>
            </a:r>
          </a:p>
          <a:p>
            <a:pPr algn="just"/>
            <a:r>
              <a:rPr lang="ru-RU" sz="3000" dirty="0" smtClean="0">
                <a:latin typeface="Century Schoolbook" pitchFamily="18" charset="0"/>
              </a:rPr>
              <a:t> </a:t>
            </a:r>
            <a:r>
              <a:rPr lang="ru-RU" sz="3000" dirty="0" smtClean="0">
                <a:latin typeface="Century Schoolbook" pitchFamily="18" charset="0"/>
              </a:rPr>
              <a:t>Ребенок не должен подвергаться жестокому обращению или унижению, привлекаться к работам, которые могут нанести вред его физическому, умственному или нравственному развитию.</a:t>
            </a:r>
            <a:endParaRPr lang="ru-RU" sz="30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1537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семьи за ребенка закреплена и статьей 17 Закона Республики Беларусь «О правах ребенка»: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2575188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ru-RU" dirty="0" smtClean="0">
              <a:latin typeface="Century Schoolbook" pitchFamily="18" charset="0"/>
            </a:endParaRPr>
          </a:p>
          <a:p>
            <a:pPr fontAlgn="base"/>
            <a:endParaRPr lang="ru-RU" b="1" dirty="0" smtClean="0">
              <a:latin typeface="Century Schoolbook" pitchFamily="18" charset="0"/>
            </a:endParaRPr>
          </a:p>
          <a:p>
            <a:pPr fontAlgn="base"/>
            <a:endParaRPr lang="ru-RU" b="1" dirty="0" smtClean="0">
              <a:latin typeface="Century Schoolbook" pitchFamily="18" charset="0"/>
            </a:endParaRPr>
          </a:p>
          <a:p>
            <a:pPr fontAlgn="base">
              <a:buNone/>
            </a:pPr>
            <a:endParaRPr lang="ru-RU" b="1" dirty="0" smtClean="0">
              <a:latin typeface="Century Schoolbook" pitchFamily="18" charset="0"/>
            </a:endParaRPr>
          </a:p>
          <a:p>
            <a:pPr fontAlgn="base">
              <a:buNone/>
            </a:pPr>
            <a:endParaRPr lang="ru-RU" b="1" dirty="0" smtClean="0"/>
          </a:p>
          <a:p>
            <a:pPr fontAlgn="base"/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(опекуны, попечители) должны создавать необходимые условия для полноценного развития, воспитания, образования, укрепления здоровья ребенка и подготовки его к самостоятельной жизни в семье и обществе.</a:t>
            </a:r>
          </a:p>
          <a:p>
            <a:pPr algn="just"/>
            <a:endParaRPr lang="ru-RU" sz="112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b="1" dirty="0" smtClean="0">
                <a:latin typeface="Century Schoolbook" pitchFamily="18" charset="0"/>
              </a:rPr>
              <a:t/>
            </a:r>
            <a:br>
              <a:rPr lang="ru-RU" sz="3200" b="1" dirty="0" smtClean="0">
                <a:latin typeface="Century Schoolbook" pitchFamily="18" charset="0"/>
              </a:rPr>
            </a:br>
            <a:endParaRPr lang="ru-RU" sz="3200" b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857232"/>
            <a:ext cx="8183880" cy="3861072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Кодекс Республики Беларусь о Браке и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Семье</a:t>
            </a:r>
          </a:p>
          <a:p>
            <a:pPr fontAlgn="base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67. Ненадлежащие воспитание и содержание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fontAlgn="base">
              <a:buNone/>
            </a:pP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Родители, опекуны, попечители несут ответственность за ненадлежащее воспитание и содержание детей в соответствии с законодательством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Century Schoolbook" pitchFamily="18" charset="0"/>
            </a:endParaRPr>
          </a:p>
          <a:p>
            <a:pPr>
              <a:buNone/>
            </a:pPr>
            <a:endParaRPr lang="ru-RU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393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 и содержание ребенка признаются ненадлежащими, если не обеспечиваются права и законные интересы ребенка, в том числе если ребенок находится в социально опасном положении.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3" name="Рисунок 2" descr="http://www.teleport2001.ru/files/teleport/images/deti_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5"/>
            <a:ext cx="7215238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433654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Под социально опасным положением понимается обстановка, при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которой: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43932" cy="421484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удовлетворяются основные жизненные потребности ребенка (не обеспечиваются безопасность, надзор или уход за ребенком, потребности ребенка в пище, жилье, одежде, получение ребенком необходимой медицинской помощи, не создаются санитарно-гигиенические условия для жизни ребенка и т.д.);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и (или) жестоко обращаются с ним либо иным образом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ненадлежаще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выполняют обязанности по воспитанию и содержанию ребенка, в связи с чем имеет место опасность для его жизни или здоровья.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Schoolbook" pitchFamily="18" charset="0"/>
              </a:rPr>
              <a:t>Статья 159 Уголовного кодекса Республики Беларусь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0042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entury Schoolbook" pitchFamily="18" charset="0"/>
              </a:rPr>
              <a:t>За заведомое оставление без помощи лица, находящегося в опасном для жизни и здоровья состоянии и лишенного возможности принять меры к самосохранению по малолетству, старости, заболеванию или вследствие своей беспомощности, в случаях, если виновный имел возможность оказать потерпевшему помощь и был обязан о нем заботиться,</a:t>
            </a:r>
            <a:r>
              <a:rPr lang="ru-RU" sz="2000" i="1" dirty="0" smtClean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–</a:t>
            </a:r>
            <a:r>
              <a:rPr lang="ru-RU" sz="2000" i="1" dirty="0" smtClean="0">
                <a:latin typeface="Century Schoolbook" pitchFamily="18" charset="0"/>
              </a:rPr>
              <a:t> предусмотрена уголовная ответственность в виде ареста или ограничения свободы на срок до двух лет.</a:t>
            </a:r>
          </a:p>
          <a:p>
            <a:pPr algn="just"/>
            <a:r>
              <a:rPr lang="ru-RU" sz="2000" dirty="0" smtClean="0">
                <a:latin typeface="Century Schoolbook" pitchFamily="18" charset="0"/>
              </a:rPr>
              <a:t>В случае заведомого оставления в опасности, совершенное лицом, которое само по неосторожности или с косвенным умыслом поставило потерпевшего в опасное для жизни или здоровья состояние, – </a:t>
            </a:r>
            <a:r>
              <a:rPr lang="ru-RU" sz="2000" i="1" dirty="0" smtClean="0">
                <a:latin typeface="Century Schoolbook" pitchFamily="18" charset="0"/>
              </a:rPr>
              <a:t>наступает уголовная ответственность  в виде  ареста на срок до шести месяцев или лишения свободы на срок до трех лет. </a:t>
            </a:r>
            <a:endParaRPr lang="ru-RU" sz="2000" i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557</TotalTime>
  <Words>694</Words>
  <Application>Microsoft Office PowerPoint</Application>
  <PresentationFormat>Экран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ОТВЕТСТВЕННОСТЬ ЗАМЕЩАЮЩИХ РОДИТЕЛЕЙ  ЗА ВОСПИТАНИЕ  ДЕТЕЙ</vt:lpstr>
      <vt:lpstr>Слайд 2</vt:lpstr>
      <vt:lpstr>          Уважаемые родители! </vt:lpstr>
      <vt:lpstr> </vt:lpstr>
      <vt:lpstr>               Ответственность семьи за ребенка закреплена и статьей 17 Закона Республики Беларусь «О правах ребенка»: </vt:lpstr>
      <vt:lpstr>  </vt:lpstr>
      <vt:lpstr>Воспитание и содержание ребенка признаются ненадлежащими, если не обеспечиваются права и законные интересы ребенка, в том числе если ребенок находится в социально опасном положении. </vt:lpstr>
      <vt:lpstr>Под социально опасным положением понимается обстановка, при которой:</vt:lpstr>
      <vt:lpstr>Статья 159 Уголовного кодекса Республики Беларусь </vt:lpstr>
      <vt:lpstr>Слайд 10</vt:lpstr>
      <vt:lpstr>Статья 17 Закона Республики Беларусь  «О правах ребенка»</vt:lpstr>
      <vt:lpstr>Статья 9.4 Кодекса Республики Беларусь об административных правонарушениях</vt:lpstr>
      <vt:lpstr>Статья 942 Гражданского кодекса Республики Беларусь </vt:lpstr>
      <vt:lpstr>Статья 173 Уголовного кодекса Республики Беларусь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РОДИТЕЛЕЙ  В ПРОФИЛАКТИКЕ  СЕКСУАЛЬНОГО НАСИЛИЯ  В ОТНОШЕНИИ ДЕТЕЙ</dc:title>
  <dc:creator>Приют</dc:creator>
  <cp:lastModifiedBy>User</cp:lastModifiedBy>
  <cp:revision>35</cp:revision>
  <dcterms:created xsi:type="dcterms:W3CDTF">2019-05-02T12:12:15Z</dcterms:created>
  <dcterms:modified xsi:type="dcterms:W3CDTF">2021-02-05T11:05:51Z</dcterms:modified>
</cp:coreProperties>
</file>