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  <a:srgbClr val="FF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672AB63-816B-47CB-B1BD-25FE5EBC1E8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5987C40-84C3-4B8F-B197-E26C750CBA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021288"/>
            <a:ext cx="6400800" cy="409600"/>
          </a:xfrm>
        </p:spPr>
        <p:txBody>
          <a:bodyPr/>
          <a:lstStyle/>
          <a:p>
            <a:r>
              <a:rPr lang="ru-RU" dirty="0" smtClean="0">
                <a:solidFill>
                  <a:srgbClr val="000E2A"/>
                </a:solidFill>
              </a:rPr>
              <a:t>ГУО «Социально-педагогический центр </a:t>
            </a:r>
            <a:r>
              <a:rPr lang="ru-RU" dirty="0" err="1" smtClean="0">
                <a:solidFill>
                  <a:srgbClr val="000E2A"/>
                </a:solidFill>
              </a:rPr>
              <a:t>г.Новополоцка</a:t>
            </a:r>
            <a:r>
              <a:rPr lang="ru-RU" dirty="0" smtClean="0">
                <a:solidFill>
                  <a:srgbClr val="000E2A"/>
                </a:solidFill>
              </a:rPr>
              <a:t>»</a:t>
            </a:r>
            <a:endParaRPr lang="ru-RU" dirty="0">
              <a:solidFill>
                <a:srgbClr val="000E2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024336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Профилактика </a:t>
            </a:r>
            <a:r>
              <a:rPr lang="ru-RU" b="1" u="sng" dirty="0" err="1" smtClean="0">
                <a:solidFill>
                  <a:srgbClr val="002060"/>
                </a:solidFill>
                <a:latin typeface="Arial Black" pitchFamily="34" charset="0"/>
              </a:rPr>
              <a:t>буллинга</a:t>
            </a:r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 (</a:t>
            </a:r>
            <a:r>
              <a:rPr lang="ru-RU" b="1" u="sng" dirty="0" err="1" smtClean="0">
                <a:solidFill>
                  <a:srgbClr val="002060"/>
                </a:solidFill>
                <a:latin typeface="Arial Black" pitchFamily="34" charset="0"/>
              </a:rPr>
              <a:t>кибербуллинга</a:t>
            </a:r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) как превенция суицидального поведения подростков</a:t>
            </a:r>
            <a:endParaRPr lang="ru-RU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1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62068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За что можно привлечь к ответственности?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575" y="1124744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 16 лет наступает ответственность по статьям:</a:t>
            </a: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153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000E2A"/>
                </a:solidFill>
                <a:latin typeface="+mj-lt"/>
                <a:cs typeface="Times New Roman" pitchFamily="18" charset="0"/>
              </a:rPr>
              <a:t>Умышленное причинение легкого телесного повреждения </a:t>
            </a:r>
            <a:endParaRPr lang="ru-RU" sz="20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154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000E2A"/>
                </a:solidFill>
                <a:cs typeface="Times New Roman" pitchFamily="18" charset="0"/>
              </a:rPr>
              <a:t>Истязание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(умышленное причинение продолжительной боли или мучений способами, вызывающими особые физические и психические страдания потерпевшего, либо систематическое нанесение побоев)</a:t>
            </a: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216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solidFill>
                  <a:srgbClr val="000E2A"/>
                </a:solidFill>
                <a:cs typeface="Times New Roman" pitchFamily="18" charset="0"/>
              </a:rPr>
              <a:t>Причинение имущественного ущерба без признаков хищения в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значительном размере посредством извлечения имущественных выгод в результате обмана, злоупотребления доверием или путем модификации компьютерной информации</a:t>
            </a:r>
          </a:p>
          <a:p>
            <a:pPr algn="just"/>
            <a:r>
              <a:rPr lang="ru-RU" sz="2000" b="1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145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Доведение до самоубийства или покушения на самоубийство путем угрозы применения насилия к нему или его близким, уничтожения, повреждения или изъятия их имущества, распространения клеветнических или оглашения иных сведений, которые они желают сохранить в тайне, жестокого обращения с потерпевшим или систематического унижения его личного достоинства</a:t>
            </a:r>
          </a:p>
        </p:txBody>
      </p:sp>
    </p:spTree>
    <p:extLst>
      <p:ext uri="{BB962C8B-B14F-4D97-AF65-F5344CB8AC3E}">
        <p14:creationId xmlns:p14="http://schemas.microsoft.com/office/powerpoint/2010/main" val="8641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001"/>
            <a:ext cx="8691674" cy="615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4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своевременное выявление учащихся с личностными нарушениями и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обеспечение их психологической поддержкой;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формирование более близких отношений с детьми и подростками путем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доверительных бесед с искренним стремлением понять их и оказать помощь;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проявление наблюдательности и умения своевременного распознавания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признаков суицидальных намерений в словесных высказываниях или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изменениях в поведении;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оказание помощи в учебе ученикам с низкой успеваемостью;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контроль посещаемости занятий;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осуществление мероприятий по ограничению доступа к возможным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средствам самоубийства – токсическим веществам и опасным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медикаментам, пестицидам, огнестрельному или иному оружию и т.п.;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оказание помощи учителям и другим работникам школ в преодолении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стресса на рабочих местах.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Роль учителей и администрации образовательных учреждений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057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школы по воспитательной работе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воспитательную работу в школе;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реализует меры по поддержанию здорового нравственного климата в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классных коллективах;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проявляет постоянную заботу о социальной защищенности учащихся,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удовлетворении их нужд и запросов, восстановлении нарушенных прав;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деятельность консультационного пункта по социально-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правовым и семейно-бытовым проблемам;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работу методического объединения классных руководителей и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обучает педагогов нормам этики и взаимоотношений с учащимися,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освоению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личностно-ориентированной технологии;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в школе культурно-досуговую деятельность, работу секций,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кружков и клубов по интересам, контролирует их деятельность;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изучает деловые и морально-психологические качества каждого педагога;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изучает общественное мнение учащихся и родителей об их деятельности;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Роль учителей и администрации образовательных учреждений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814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принимает практические меры по налаживанию межличностных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отношений, по предупреждению негативных явлений в школе;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ведет учет правонарушений, происшествий и дисциплинарных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проступков, анализирует их тенденции, вырабатывает и реализует меры по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их профилактике, сплочению классных коллективов. </a:t>
            </a:r>
          </a:p>
          <a:p>
            <a:pPr algn="just"/>
            <a:r>
              <a:rPr lang="ru-RU" sz="2000" b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планирует и проводит воспитательную работу с учащимися;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постоянно изучает индивидуальные особенности учащихся, проводит с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ними индивидуальную работу;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принимает меры по сплочению коллектива класса, особое внимание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уделяет межличностным отношениям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проводит мероприятия по укреплению дисциплины, предупреждению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правонарушений;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проводит мероприятия совместно с психологом по профилактике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суицидов; </a:t>
            </a:r>
          </a:p>
          <a:p>
            <a:pPr algn="just"/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Роль учителей и администрации образовательных учреждений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646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изучает нужды и запросы учащихся, их родителей, принимает меры по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разрешению их жалоб и заявлений;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работу с родителями учащихся;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досуг учащихся, контролирует посещение учащимися кружков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и секций, клубов по интересам;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контролирует посещение учащимися школы и отдельных уроков;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своевременно реагирует на отсутствие школьников;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заботится о недопущении в классе неоправданных учебных перегрузок,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несправедливого распределения обязанностей в школе, конфликтов между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детьми;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вникает в нужды и запросы детей, их родителей, докладывает о них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вышестоящим органам;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мероприятия по адаптации вновь прибывших учащихся;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классные воспитательные мероприятия;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координирует деятельность учителей-предметников, работающих с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учащимися данного класса. </a:t>
            </a:r>
          </a:p>
          <a:p>
            <a:pPr algn="just"/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Роль учителей и администрации образовательных учреждений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9650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- В ходе занятий и постоянного общения с учащимися интересуется их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мнением, настроением, подмечает малейшие подробности и изменения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настроения и поведения учащихся, выясняет их причины. </a:t>
            </a:r>
          </a:p>
          <a:p>
            <a:pPr algn="just"/>
            <a:r>
              <a:rPr lang="ru-RU" sz="2000" b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выявляет лиц с повышенным риском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суицида; </a:t>
            </a:r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разрабатывает для этой группы учащихся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комплекс специальных психопрофилактических, психогигиенических мероприятий, организует и лично участвует в их реализации;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обучает педагогов школы, руководителей формам и методам работы с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учащимися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, требующими повышенного внимания;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непосредственно организует работу комнаты психологической разгрузки;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лично оказывает учащимся и их родителям психологическую помощь и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поддержку. </a:t>
            </a:r>
          </a:p>
          <a:p>
            <a:pPr algn="just"/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Роль учителей и администрации образовательных учреждений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082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772816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Медицинский работник: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организует медицинское обследование учащихся;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выявляет учащихся с отклонениями в физическом и психическом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развитии, склонных к алкоголизму, токсикомании, употреблению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наркотиков, принимает меры по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организации их лечения; </a:t>
            </a:r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ведет постоянное медицинское наблюдение за лицами с хроническими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заболеваниями, а также входящими в «группу риска»;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– оказывает помощь в реабилитации лицам, прибывшим из лечебного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учреждения.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Роль учителей и администрации образовательных учреждений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880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Главное, в чём нуждается любой учащийся – это безусловная любовь родителей, главное, в чём нуждается подросток – понимание.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Ничего не стоит так дёшево и не цениться так дорого, как доброе слово.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50% суицидов были предотвращены благодаря своевременной помощи.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Лучшая профилактика суицида – родительская, педагогическая и психологическая поддержка.</a:t>
            </a:r>
          </a:p>
          <a:p>
            <a:endParaRPr lang="ru-RU" sz="24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3807023" cy="21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96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Arial Black" pitchFamily="34" charset="0"/>
              </a:rPr>
              <a:t>Масштабы и последствия</a:t>
            </a:r>
            <a:endParaRPr lang="ru-RU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484784"/>
            <a:ext cx="76267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ru-RU" sz="28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детей в разные периоды школьной жизни</a:t>
            </a:r>
          </a:p>
          <a:p>
            <a:r>
              <a:rPr lang="ru-RU" sz="28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побывали в роли жертвы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10-15%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находится в этой ситуации прямо сейчас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общеевропейская статистика</a:t>
            </a:r>
            <a:endParaRPr lang="ru-RU" sz="28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16200000">
            <a:off x="4492713" y="956225"/>
            <a:ext cx="440526" cy="4104456"/>
          </a:xfrm>
          <a:prstGeom prst="rightBrace">
            <a:avLst>
              <a:gd name="adj1" fmla="val 0"/>
              <a:gd name="adj2" fmla="val 4945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4365104"/>
            <a:ext cx="7736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В законодательстве РБ нет определения </a:t>
            </a:r>
            <a:r>
              <a:rPr lang="ru-RU" sz="2800" dirty="0" err="1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endParaRPr lang="ru-RU" sz="28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и ответственности за травлю</a:t>
            </a:r>
            <a:endParaRPr lang="ru-RU" sz="28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747356"/>
          </a:xfrm>
        </p:spPr>
        <p:txBody>
          <a:bodyPr/>
          <a:lstStyle/>
          <a:p>
            <a:pPr algn="just"/>
            <a:r>
              <a:rPr lang="ru-RU" sz="2400" b="1" u="sng" dirty="0" err="1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400" b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u="sng" dirty="0" err="1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моббинг</a:t>
            </a:r>
            <a:r>
              <a:rPr lang="ru-RU" sz="2400" b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эмоциональное и/или физическое насилие группы подростков над избранной жертвой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= травля = физический(психологический террор)</a:t>
            </a:r>
            <a:endParaRPr lang="ru-RU" sz="1600" b="1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31840" y="2168860"/>
            <a:ext cx="3168352" cy="212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539552" y="3326547"/>
            <a:ext cx="2304256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E2A"/>
                </a:solidFill>
              </a:rPr>
              <a:t>Физический </a:t>
            </a:r>
            <a:r>
              <a:rPr lang="ru-RU" b="1" dirty="0" err="1" smtClean="0">
                <a:solidFill>
                  <a:srgbClr val="000E2A"/>
                </a:solidFill>
              </a:rPr>
              <a:t>буллинг</a:t>
            </a:r>
            <a:r>
              <a:rPr lang="ru-RU" b="1" dirty="0" smtClean="0">
                <a:solidFill>
                  <a:srgbClr val="000E2A"/>
                </a:solidFill>
              </a:rPr>
              <a:t> (насилие)</a:t>
            </a:r>
            <a:endParaRPr lang="ru-RU" b="1" dirty="0">
              <a:solidFill>
                <a:srgbClr val="000E2A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19872" y="4298655"/>
            <a:ext cx="2592288" cy="237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E2A"/>
                </a:solidFill>
              </a:rPr>
              <a:t>Психологический </a:t>
            </a:r>
            <a:r>
              <a:rPr lang="ru-RU" b="1" dirty="0" err="1" smtClean="0">
                <a:solidFill>
                  <a:srgbClr val="000E2A"/>
                </a:solidFill>
              </a:rPr>
              <a:t>буллинг</a:t>
            </a:r>
            <a:r>
              <a:rPr lang="ru-RU" b="1" dirty="0" smtClean="0">
                <a:solidFill>
                  <a:srgbClr val="000E2A"/>
                </a:solidFill>
              </a:rPr>
              <a:t> (эмоциональное насилие)</a:t>
            </a:r>
            <a:endParaRPr lang="ru-RU" b="1" dirty="0">
              <a:solidFill>
                <a:srgbClr val="000E2A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71303" y="3645024"/>
            <a:ext cx="2304256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0E2A"/>
                </a:solidFill>
              </a:rPr>
              <a:t>Кибербуллинг</a:t>
            </a:r>
            <a:endParaRPr lang="ru-RU" b="1" dirty="0">
              <a:solidFill>
                <a:srgbClr val="000E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6" y="620688"/>
            <a:ext cx="883956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06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9208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rgbClr val="000E2A"/>
                </a:solidFill>
              </a:rPr>
              <a:t>Участники </a:t>
            </a:r>
            <a:r>
              <a:rPr lang="ru-RU" sz="3200" u="sng" dirty="0" err="1" smtClean="0">
                <a:solidFill>
                  <a:srgbClr val="000E2A"/>
                </a:solidFill>
              </a:rPr>
              <a:t>буллинга</a:t>
            </a:r>
            <a:endParaRPr lang="ru-RU" sz="3200" u="sng" dirty="0">
              <a:solidFill>
                <a:srgbClr val="000E2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340768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Century Gothic"/>
            </a:endParaRP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агрессор, </a:t>
            </a:r>
          </a:p>
          <a:p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 жертва, </a:t>
            </a:r>
          </a:p>
          <a:p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 наблюдатели. </a:t>
            </a:r>
          </a:p>
          <a:p>
            <a:endParaRPr lang="ru-RU" sz="32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Наблюдатели бывают: </a:t>
            </a: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свидетели - приспешники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агрессора</a:t>
            </a:r>
            <a:endParaRPr lang="ru-RU" sz="2800" b="0" i="0" u="none" strike="noStrike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свидетели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которым как бы все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равно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свидетели - потенциальные защитники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свидетели – «храбрые сердца»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0237"/>
            <a:ext cx="34686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62068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КАК понять, что ребенок жертва?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556" y="1772816"/>
            <a:ext cx="81052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1. Не хочет идти в школу, снизилась успеваемость, прогулы;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2. Обратите внимание на позу (втянутая в плечи голова, 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сутулая спина, опущенный подбородок…)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3. Жалобы на мигрени, боли в животе;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4. Синяки, ссадины, грязная испорченная одежда;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5. Замкнутость;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6. Пропажа личных вещей;</a:t>
            </a:r>
          </a:p>
          <a:p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7.Удалил аккаунты в </a:t>
            </a:r>
            <a:r>
              <a:rPr lang="ru-RU" sz="2400" dirty="0" err="1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4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23" y="3770352"/>
            <a:ext cx="4058469" cy="266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95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62068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Что делать администрации?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5556" y="1772816"/>
            <a:ext cx="860312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А) со стороны учащегося (-</a:t>
            </a:r>
            <a:r>
              <a:rPr lang="ru-RU" sz="2000" b="1" dirty="0" err="1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хся</a:t>
            </a:r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Провести беседы с потерпевшим, участниками конфликта, родителями;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Принять меры воспитательного характера в отношении учащихся </a:t>
            </a:r>
          </a:p>
          <a:p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тех классов, где проходят обучение нарушители;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Принять решение о воспитательных и дисциплинарных мерах</a:t>
            </a:r>
          </a:p>
          <a:p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в отношении обидчика;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Информировать отдел по образованию, ГОВД о насилии </a:t>
            </a:r>
          </a:p>
          <a:p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 признаками административного либо уголовного правонарушения.</a:t>
            </a:r>
          </a:p>
          <a:p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Б) со стороны педагога: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Дисциплинарная ответственность вплоть до увольнения;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Иные вида ответственности, предусмотренные законодательными актами</a:t>
            </a:r>
          </a:p>
          <a:p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В) в отношении педагога: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Выяснение и фиксация нарушений учащегося;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Привлечение его к ответственности.</a:t>
            </a:r>
            <a:endParaRPr lang="ru-RU" sz="20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6206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За что можно привлечь к ответственности?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86409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Кодекс об административных правонарушениях:</a:t>
            </a:r>
          </a:p>
          <a:p>
            <a:pPr algn="just"/>
            <a:r>
              <a:rPr lang="ru-RU" sz="2000" b="1" i="1" dirty="0">
                <a:solidFill>
                  <a:srgbClr val="000E2A"/>
                </a:solidFill>
              </a:rPr>
              <a:t>Статья 10.1.</a:t>
            </a:r>
            <a:r>
              <a:rPr lang="ru-RU" sz="2000" i="1" dirty="0">
                <a:solidFill>
                  <a:srgbClr val="000E2A"/>
                </a:solidFill>
              </a:rPr>
              <a:t> Умышленное причинение телесного повреждения</a:t>
            </a:r>
            <a:r>
              <a:rPr lang="ru-RU" sz="2000" dirty="0">
                <a:solidFill>
                  <a:srgbClr val="000E2A"/>
                </a:solidFill>
              </a:rPr>
              <a:t>, 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не</a:t>
            </a:r>
            <a:r>
              <a:rPr lang="ru-RU" sz="2000" dirty="0">
                <a:solidFill>
                  <a:srgbClr val="000E2A"/>
                </a:solidFill>
              </a:rPr>
              <a:t> повлекшего кратковременного расстройства здоровья или незначительной 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стойкой </a:t>
            </a:r>
            <a:r>
              <a:rPr lang="ru-RU" sz="2000" dirty="0">
                <a:solidFill>
                  <a:srgbClr val="000E2A"/>
                </a:solidFill>
              </a:rPr>
              <a:t>утраты </a:t>
            </a:r>
            <a:r>
              <a:rPr lang="ru-RU" sz="2000" dirty="0" smtClean="0">
                <a:solidFill>
                  <a:srgbClr val="000E2A"/>
                </a:solidFill>
              </a:rPr>
              <a:t>трудоспособности (штраф в размере </a:t>
            </a:r>
            <a:r>
              <a:rPr lang="ru-RU" sz="2000" b="1" dirty="0" smtClean="0">
                <a:solidFill>
                  <a:srgbClr val="000E2A"/>
                </a:solidFill>
              </a:rPr>
              <a:t>от 10 до 30 базовых величин,</a:t>
            </a:r>
            <a:r>
              <a:rPr lang="ru-RU" sz="2000" dirty="0" smtClean="0">
                <a:solidFill>
                  <a:srgbClr val="000E2A"/>
                </a:solidFill>
              </a:rPr>
              <a:t> 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или общественные работы, или административный арест).</a:t>
            </a:r>
          </a:p>
          <a:p>
            <a:pPr algn="just"/>
            <a:r>
              <a:rPr lang="ru-RU" sz="2000" b="1" i="1" dirty="0" smtClean="0">
                <a:solidFill>
                  <a:srgbClr val="000E2A"/>
                </a:solidFill>
              </a:rPr>
              <a:t>Статья 10.2.</a:t>
            </a:r>
            <a:r>
              <a:rPr lang="ru-RU" sz="2000" i="1" dirty="0" smtClean="0">
                <a:solidFill>
                  <a:srgbClr val="000E2A"/>
                </a:solidFill>
              </a:rPr>
              <a:t> Оскорбление - </a:t>
            </a:r>
            <a:r>
              <a:rPr lang="ru-RU" sz="2000" dirty="0" smtClean="0">
                <a:solidFill>
                  <a:srgbClr val="000E2A"/>
                </a:solidFill>
              </a:rPr>
              <a:t>то есть умышленное унижение чести и достоинства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 </a:t>
            </a:r>
            <a:r>
              <a:rPr lang="ru-RU" sz="2000" dirty="0">
                <a:solidFill>
                  <a:srgbClr val="000E2A"/>
                </a:solidFill>
              </a:rPr>
              <a:t>личности, выраженное в неприличной форме </a:t>
            </a:r>
            <a:r>
              <a:rPr lang="ru-RU" sz="2000" dirty="0" smtClean="0">
                <a:solidFill>
                  <a:srgbClr val="000E2A"/>
                </a:solidFill>
              </a:rPr>
              <a:t>(</a:t>
            </a:r>
            <a:r>
              <a:rPr lang="ru-RU" dirty="0" smtClean="0">
                <a:solidFill>
                  <a:srgbClr val="000E2A"/>
                </a:solidFill>
              </a:rPr>
              <a:t>штраф в размере до </a:t>
            </a:r>
            <a:r>
              <a:rPr lang="ru-RU" b="1" dirty="0" smtClean="0">
                <a:solidFill>
                  <a:srgbClr val="000E2A"/>
                </a:solidFill>
              </a:rPr>
              <a:t>30 базовых величин</a:t>
            </a:r>
            <a:r>
              <a:rPr lang="ru-RU" sz="2000" dirty="0" smtClean="0">
                <a:solidFill>
                  <a:srgbClr val="000E2A"/>
                </a:solidFill>
              </a:rPr>
              <a:t>).</a:t>
            </a:r>
          </a:p>
          <a:p>
            <a:pPr algn="just"/>
            <a:r>
              <a:rPr lang="ru-RU" sz="2000" b="1" i="1" dirty="0" smtClean="0">
                <a:solidFill>
                  <a:srgbClr val="000E2A"/>
                </a:solidFill>
              </a:rPr>
              <a:t>Статья 11.3.</a:t>
            </a:r>
            <a:r>
              <a:rPr lang="ru-RU" sz="2000" i="1" dirty="0" smtClean="0">
                <a:solidFill>
                  <a:srgbClr val="000E2A"/>
                </a:solidFill>
              </a:rPr>
              <a:t> Умышленные уничтожение либо повреждение чужого имущества</a:t>
            </a:r>
            <a:r>
              <a:rPr lang="ru-RU" sz="2000" dirty="0" smtClean="0">
                <a:solidFill>
                  <a:srgbClr val="000E2A"/>
                </a:solidFill>
              </a:rPr>
              <a:t>, 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повлекшие </a:t>
            </a:r>
            <a:r>
              <a:rPr lang="ru-RU" sz="2000" dirty="0">
                <a:solidFill>
                  <a:srgbClr val="000E2A"/>
                </a:solidFill>
              </a:rPr>
              <a:t>причинение ущерба в незначительном размере 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(штраф в размере до </a:t>
            </a:r>
            <a:r>
              <a:rPr lang="ru-RU" sz="2000" b="1" dirty="0" smtClean="0">
                <a:solidFill>
                  <a:srgbClr val="000E2A"/>
                </a:solidFill>
              </a:rPr>
              <a:t>30 базовых величин).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000E2A"/>
                </a:solidFill>
              </a:rPr>
              <a:t>Статья </a:t>
            </a:r>
            <a:r>
              <a:rPr lang="ru-RU" sz="2000" b="1" i="1" dirty="0">
                <a:solidFill>
                  <a:srgbClr val="000E2A"/>
                </a:solidFill>
              </a:rPr>
              <a:t>19.1. </a:t>
            </a:r>
            <a:r>
              <a:rPr lang="ru-RU" sz="2000" i="1" dirty="0">
                <a:solidFill>
                  <a:srgbClr val="000E2A"/>
                </a:solidFill>
              </a:rPr>
              <a:t>Мелкое хулиганство  - о</a:t>
            </a:r>
            <a:r>
              <a:rPr lang="ru-RU" sz="2000" dirty="0">
                <a:solidFill>
                  <a:srgbClr val="000E2A"/>
                </a:solidFill>
              </a:rPr>
              <a:t>скорбительное приставание к гражданам 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и</a:t>
            </a:r>
            <a:r>
              <a:rPr lang="ru-RU" sz="2000" dirty="0">
                <a:solidFill>
                  <a:srgbClr val="000E2A"/>
                </a:solidFill>
              </a:rPr>
              <a:t> другие умышленные действия, нарушающие общественный порядок,  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выражающиеся </a:t>
            </a:r>
            <a:r>
              <a:rPr lang="ru-RU" sz="2000" dirty="0">
                <a:solidFill>
                  <a:srgbClr val="000E2A"/>
                </a:solidFill>
              </a:rPr>
              <a:t>в явном неуважении к обществу </a:t>
            </a:r>
            <a:endParaRPr lang="ru-RU" sz="2000" dirty="0" smtClean="0">
              <a:solidFill>
                <a:srgbClr val="000E2A"/>
              </a:solidFill>
            </a:endParaRP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(штраф в размере от  </a:t>
            </a:r>
            <a:r>
              <a:rPr lang="ru-RU" sz="2000" b="1" dirty="0" smtClean="0">
                <a:solidFill>
                  <a:srgbClr val="000E2A"/>
                </a:solidFill>
              </a:rPr>
              <a:t>2 до 30 базовых величин</a:t>
            </a:r>
            <a:r>
              <a:rPr lang="ru-RU" sz="2000" dirty="0" smtClean="0">
                <a:solidFill>
                  <a:srgbClr val="000E2A"/>
                </a:solidFill>
              </a:rPr>
              <a:t>,</a:t>
            </a:r>
          </a:p>
          <a:p>
            <a:pPr algn="just"/>
            <a:r>
              <a:rPr lang="ru-RU" sz="2000" dirty="0" smtClean="0">
                <a:solidFill>
                  <a:srgbClr val="000E2A"/>
                </a:solidFill>
              </a:rPr>
              <a:t> или общественные работы, или административный арест.</a:t>
            </a:r>
          </a:p>
          <a:p>
            <a:pPr algn="just"/>
            <a:endParaRPr lang="ru-RU" sz="20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0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31000">
              <a:srgbClr val="CC66FF"/>
            </a:gs>
            <a:gs pos="100000">
              <a:srgbClr val="FF99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62068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cap="all" spc="5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За что можно привлечь к ответственности?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с 14 лет наступает:</a:t>
            </a: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147. </a:t>
            </a:r>
            <a:r>
              <a:rPr lang="ru-RU" sz="2000" i="1" dirty="0" smtClean="0">
                <a:solidFill>
                  <a:srgbClr val="000E2A"/>
                </a:solidFill>
                <a:latin typeface="+mj-lt"/>
                <a:cs typeface="Times New Roman" pitchFamily="18" charset="0"/>
              </a:rPr>
              <a:t>Умышленное причинение тяжкого телесного повреждения </a:t>
            </a: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149. </a:t>
            </a:r>
            <a:r>
              <a:rPr lang="ru-RU" sz="2000" i="1" dirty="0" smtClean="0">
                <a:solidFill>
                  <a:srgbClr val="000E2A"/>
                </a:solidFill>
                <a:latin typeface="+mj-lt"/>
                <a:cs typeface="Times New Roman" pitchFamily="18" charset="0"/>
              </a:rPr>
              <a:t>Умышленное причинение менее тяжкого телесного повреждения</a:t>
            </a:r>
            <a:endParaRPr lang="ru-RU" sz="2000" dirty="0" smtClean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205. </a:t>
            </a:r>
            <a:r>
              <a:rPr lang="ru-RU" sz="2000" i="1" dirty="0" smtClean="0">
                <a:solidFill>
                  <a:srgbClr val="000E2A"/>
                </a:solidFill>
                <a:latin typeface="+mj-lt"/>
                <a:cs typeface="Times New Roman" pitchFamily="18" charset="0"/>
              </a:rPr>
              <a:t>Кража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(тайное похищение имущества) </a:t>
            </a: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206. </a:t>
            </a:r>
            <a:r>
              <a:rPr lang="ru-RU" sz="2000" i="1" dirty="0" smtClean="0">
                <a:solidFill>
                  <a:srgbClr val="000E2A"/>
                </a:solidFill>
                <a:cs typeface="Times New Roman" pitchFamily="18" charset="0"/>
              </a:rPr>
              <a:t>Грабеж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 (открытое похищение имущества) </a:t>
            </a:r>
          </a:p>
          <a:p>
            <a:pPr algn="just"/>
            <a:r>
              <a:rPr lang="ru-RU" sz="2000" b="1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207. </a:t>
            </a:r>
            <a:r>
              <a:rPr lang="ru-RU" sz="2000" i="1" dirty="0" smtClean="0">
                <a:solidFill>
                  <a:srgbClr val="000E2A"/>
                </a:solidFill>
                <a:latin typeface="+mj-lt"/>
                <a:cs typeface="Times New Roman" pitchFamily="18" charset="0"/>
              </a:rPr>
              <a:t>Разбой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(применение насилия, опасного для жизни или здоровья потерпевшего, либо угроза применения такого насилия с целью непосредственного 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завладения имуществом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2000" b="1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208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Вымогательство </a:t>
            </a:r>
          </a:p>
          <a:p>
            <a:pPr algn="just"/>
            <a:r>
              <a:rPr lang="ru-RU" sz="2000" b="1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212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Хищение имущества путем модификации компьютерной информации </a:t>
            </a:r>
          </a:p>
          <a:p>
            <a:pPr algn="just"/>
            <a:r>
              <a:rPr lang="ru-RU" sz="2000" b="1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218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. Умышленные уничтожение либо повреждение чужого имущества, повлекшие причинение ущерба в значительном </a:t>
            </a:r>
            <a:r>
              <a:rPr lang="ru-RU" sz="2000" dirty="0" smtClean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размере</a:t>
            </a:r>
          </a:p>
          <a:p>
            <a:pPr algn="just"/>
            <a:r>
              <a:rPr lang="ru-RU" sz="2000" b="1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Статья 339. </a:t>
            </a:r>
            <a:r>
              <a:rPr lang="ru-RU" sz="2000" dirty="0">
                <a:solidFill>
                  <a:srgbClr val="000E2A"/>
                </a:solidFill>
                <a:latin typeface="Times New Roman" pitchFamily="18" charset="0"/>
                <a:cs typeface="Times New Roman" pitchFamily="18" charset="0"/>
              </a:rPr>
              <a:t>Хулиганство (умышленные действия, грубо нарушающие общественный порядок и выражающие явное неуважение к обществу, сопровождающиеся применением насилия или угрозой его применения либо уничтожением или повреждением чужого имущества либо отличающиеся по своему содержанию исключительным цинизмом)</a:t>
            </a:r>
          </a:p>
          <a:p>
            <a:pPr algn="just"/>
            <a:endParaRPr lang="ru-RU" sz="20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0E2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9878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306</TotalTime>
  <Words>1291</Words>
  <Application>Microsoft Office PowerPoint</Application>
  <PresentationFormat>Экран (4:3)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Профилактика буллинга (кибербуллинга) как превенция суицидального поведения подростков</vt:lpstr>
      <vt:lpstr>Масштабы и последствия</vt:lpstr>
      <vt:lpstr>Буллинг (моббинг) - эмоциональное и/или физическое насилие группы подростков над избранной жертвой  Буллинг = травля = физический(психологический террор)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буллинга (кибербуллинга) как превенция суицидального поведения подростков</dc:title>
  <dc:creator>User</dc:creator>
  <cp:lastModifiedBy>User</cp:lastModifiedBy>
  <cp:revision>22</cp:revision>
  <dcterms:created xsi:type="dcterms:W3CDTF">2022-03-12T09:39:59Z</dcterms:created>
  <dcterms:modified xsi:type="dcterms:W3CDTF">2022-03-16T10:52:29Z</dcterms:modified>
</cp:coreProperties>
</file>