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0" r:id="rId3"/>
    <p:sldId id="341" r:id="rId4"/>
    <p:sldId id="339" r:id="rId5"/>
    <p:sldId id="364" r:id="rId6"/>
    <p:sldId id="350" r:id="rId7"/>
    <p:sldId id="354" r:id="rId8"/>
    <p:sldId id="353" r:id="rId9"/>
    <p:sldId id="359" r:id="rId10"/>
    <p:sldId id="358" r:id="rId11"/>
    <p:sldId id="348" r:id="rId12"/>
    <p:sldId id="360" r:id="rId13"/>
    <p:sldId id="361" r:id="rId14"/>
    <p:sldId id="362" r:id="rId15"/>
    <p:sldId id="329" r:id="rId16"/>
    <p:sldId id="367" r:id="rId17"/>
    <p:sldId id="365" r:id="rId18"/>
    <p:sldId id="330" r:id="rId19"/>
    <p:sldId id="331" r:id="rId20"/>
    <p:sldId id="337" r:id="rId21"/>
    <p:sldId id="262" r:id="rId22"/>
    <p:sldId id="263" r:id="rId23"/>
    <p:sldId id="369" r:id="rId24"/>
    <p:sldId id="37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15" autoAdjust="0"/>
  </p:normalViewPr>
  <p:slideViewPr>
    <p:cSldViewPr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DF8D2-E02C-4363-B6C8-D707D00CD02E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7684-78E9-4358-B03A-73D9B260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3"/>
            <a:ext cx="8001056" cy="41434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i="1" dirty="0" smtClean="0"/>
              <a:t>Эффективность проведения учреждениями образования индивидуальной профилактической работы с обучающимися в рамках назначения первичной индивидуальной реабилитационной программы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br>
              <a:rPr lang="ru-RU" sz="3600" b="1" dirty="0" smtClean="0"/>
            </a:br>
            <a:endParaRPr lang="ru-RU" sz="3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357166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Государственное учреждение образования</a:t>
            </a:r>
          </a:p>
          <a:p>
            <a:pPr algn="ctr">
              <a:defRPr/>
            </a:pPr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«Социально-педагогический центр </a:t>
            </a:r>
            <a:r>
              <a:rPr lang="ru-RU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г.Новополоцка</a:t>
            </a:r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Ожидаемые результаты реализации программы: </a:t>
            </a:r>
            <a:r>
              <a:rPr lang="ru-RU" sz="2800" dirty="0" smtClean="0"/>
              <a:t>__________________________________________</a:t>
            </a:r>
          </a:p>
          <a:p>
            <a:pPr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Заместитель директора по воспитательной работе</a:t>
            </a:r>
            <a:r>
              <a:rPr lang="ru-RU" sz="2400" dirty="0" smtClean="0">
                <a:solidFill>
                  <a:srgbClr val="FFFF00"/>
                </a:solidFill>
              </a:rPr>
              <a:t>           ФИО                    дата                                          подпись                      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Подписи ответственных: (Дата,  подпись, ФИО.)</a:t>
            </a:r>
          </a:p>
          <a:p>
            <a:pPr>
              <a:buNone/>
            </a:pPr>
            <a:r>
              <a:rPr lang="ru-RU" sz="2400" b="1" dirty="0" smtClean="0"/>
              <a:t>1.</a:t>
            </a:r>
          </a:p>
          <a:p>
            <a:pPr>
              <a:buNone/>
            </a:pPr>
            <a:r>
              <a:rPr lang="ru-RU" sz="2400" b="1" dirty="0" smtClean="0"/>
              <a:t>2.</a:t>
            </a:r>
          </a:p>
          <a:p>
            <a:pPr>
              <a:buNone/>
            </a:pPr>
            <a:r>
              <a:rPr lang="ru-RU" sz="2400" b="1" dirty="0" smtClean="0"/>
              <a:t>3.</a:t>
            </a:r>
          </a:p>
          <a:p>
            <a:pPr>
              <a:buNone/>
            </a:pPr>
            <a:r>
              <a:rPr lang="ru-RU" sz="2400" b="1" dirty="0" smtClean="0"/>
              <a:t>Результаты реализации программы (по итогам работы):</a:t>
            </a:r>
          </a:p>
          <a:p>
            <a:pPr>
              <a:buNone/>
            </a:pPr>
            <a:r>
              <a:rPr lang="ru-RU" sz="2400" b="1" dirty="0" smtClean="0"/>
              <a:t>___________________________________________________</a:t>
            </a:r>
          </a:p>
          <a:p>
            <a:pPr>
              <a:buNone/>
            </a:pPr>
            <a:r>
              <a:rPr lang="ru-RU" sz="2400" b="1" dirty="0" smtClean="0"/>
              <a:t>Заместитель директора по воспитательной работе</a:t>
            </a:r>
            <a:r>
              <a:rPr lang="ru-RU" sz="2400" dirty="0" smtClean="0"/>
              <a:t>           ФИО                    дата                                          подпись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0108501"/>
              </p:ext>
            </p:extLst>
          </p:nvPr>
        </p:nvGraphicFramePr>
        <p:xfrm>
          <a:off x="0" y="620688"/>
          <a:ext cx="9144001" cy="5832648"/>
        </p:xfrm>
        <a:graphic>
          <a:graphicData uri="http://schemas.openxmlformats.org/drawingml/2006/table">
            <a:tbl>
              <a:tblPr firstRow="1" bandRow="1">
                <a:solidFill>
                  <a:srgbClr val="000000"/>
                </a:solidFill>
                <a:tableStyleId>{5C22544A-7EE6-4342-B048-85BDC9FD1C3A}</a:tableStyleId>
              </a:tblPr>
              <a:tblGrid>
                <a:gridCol w="663100"/>
                <a:gridCol w="4515571"/>
                <a:gridCol w="1198965"/>
                <a:gridCol w="1527348"/>
                <a:gridCol w="1239017"/>
              </a:tblGrid>
              <a:tr h="1348243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мероприятия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исполнения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Исполнитель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о выполнении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00">
                <a:tc gridSpan="5">
                  <a:txBody>
                    <a:bodyPr/>
                    <a:lstStyle/>
                    <a:p>
                      <a:r>
                        <a:rPr lang="ru-RU" b="1" dirty="0" smtClean="0"/>
                        <a:t>                                               Профилактика </a:t>
                      </a:r>
                      <a:r>
                        <a:rPr lang="ru-RU" b="1" baseline="0" dirty="0" smtClean="0"/>
                        <a:t>и  коррекция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u="none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271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и проведение психологической</a:t>
                      </a:r>
                      <a:r>
                        <a:rPr lang="ru-RU" b="1" baseline="0" dirty="0" smtClean="0"/>
                        <a:t> коррекции, направленной на исправление особенностей личности и поведения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 раз в месяц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Педагог-психолог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18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Проведение индивидуальных</a:t>
                      </a:r>
                      <a:r>
                        <a:rPr lang="ru-RU" b="1" baseline="0" dirty="0" smtClean="0"/>
                        <a:t> бесед, консультаций,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коррекция имеющихся недостатков</a:t>
                      </a:r>
                    </a:p>
                    <a:p>
                      <a:r>
                        <a:rPr lang="ru-RU" b="1" baseline="0" dirty="0" smtClean="0"/>
                        <a:t>1………………..</a:t>
                      </a:r>
                    </a:p>
                    <a:p>
                      <a:r>
                        <a:rPr lang="ru-RU" b="1" baseline="0" dirty="0" smtClean="0"/>
                        <a:t>2……………….. 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(12 названий мероприятий)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 раз в месяц</a:t>
                      </a:r>
                    </a:p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Педагог социальный</a:t>
                      </a:r>
                      <a:endParaRPr lang="ru-RU" b="1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23053559"/>
              </p:ext>
            </p:extLst>
          </p:nvPr>
        </p:nvGraphicFramePr>
        <p:xfrm>
          <a:off x="0" y="332656"/>
          <a:ext cx="9144001" cy="6192687"/>
        </p:xfrm>
        <a:graphic>
          <a:graphicData uri="http://schemas.openxmlformats.org/drawingml/2006/table">
            <a:tbl>
              <a:tblPr firstRow="1" bandRow="1">
                <a:solidFill>
                  <a:srgbClr val="000000"/>
                </a:solidFill>
                <a:tableStyleId>{5C22544A-7EE6-4342-B048-85BDC9FD1C3A}</a:tableStyleId>
              </a:tblPr>
              <a:tblGrid>
                <a:gridCol w="663100"/>
                <a:gridCol w="4515571"/>
                <a:gridCol w="1198965"/>
                <a:gridCol w="1401051"/>
                <a:gridCol w="126297"/>
                <a:gridCol w="1239017"/>
              </a:tblGrid>
              <a:tr h="1269369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мероприятия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исполнения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Исполнитель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о выполнении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592">
                <a:tc gridSpan="6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ПРОСВЕЩЕНИЕ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u="none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87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Проведение классных,</a:t>
                      </a:r>
                      <a:r>
                        <a:rPr lang="ru-RU" sz="2400" b="1" baseline="0" dirty="0" smtClean="0"/>
                        <a:t> информационных часов:</a:t>
                      </a:r>
                    </a:p>
                    <a:p>
                      <a:endParaRPr lang="ru-RU" sz="2400" b="1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«Правила дорожного движения»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«Детский травматизм и его виды»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«Моя малая Родина»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000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Фликеры</a:t>
                      </a:r>
                      <a:r>
                        <a:rPr lang="ru-RU" sz="20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– наши друзья»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«Чтобы стать учёным надо…»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«Прошлое, настоящее, вечное...»</a:t>
                      </a:r>
                    </a:p>
                    <a:p>
                      <a:pPr marL="457200" indent="-457200">
                        <a:buAutoNum type="arabicPeriod" startAt="7"/>
                      </a:pPr>
                      <a:r>
                        <a:rPr lang="ru-RU" sz="20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«Сохраним леса Беларуси»</a:t>
                      </a:r>
                    </a:p>
                    <a:p>
                      <a:pPr marL="0" indent="0">
                        <a:buNone/>
                      </a:pP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По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графику проведения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Классный</a:t>
                      </a:r>
                      <a:r>
                        <a:rPr lang="ru-RU" b="1" baseline="0" dirty="0" smtClean="0"/>
                        <a:t> руководитель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28662" y="142853"/>
            <a:ext cx="7772400" cy="57150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88640"/>
          <a:ext cx="9144001" cy="6486035"/>
        </p:xfrm>
        <a:graphic>
          <a:graphicData uri="http://schemas.openxmlformats.org/drawingml/2006/table">
            <a:tbl>
              <a:tblPr firstRow="1" bandRow="1">
                <a:solidFill>
                  <a:srgbClr val="000000"/>
                </a:solidFill>
                <a:tableStyleId>{5C22544A-7EE6-4342-B048-85BDC9FD1C3A}</a:tableStyleId>
              </a:tblPr>
              <a:tblGrid>
                <a:gridCol w="663100"/>
                <a:gridCol w="4196932"/>
                <a:gridCol w="1517604"/>
                <a:gridCol w="1401051"/>
                <a:gridCol w="126297"/>
                <a:gridCol w="1239017"/>
              </a:tblGrid>
              <a:tr h="1346610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мероприятия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исполнения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Исполнитель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о выполнении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05">
                <a:tc gridSpan="6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КОНСУЛЬТИРОВАНИЕ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u="none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030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Информационно-правовое</a:t>
                      </a:r>
                      <a:r>
                        <a:rPr lang="ru-RU" sz="3200" b="1" baseline="0" dirty="0" smtClean="0"/>
                        <a:t> консультирование несовершеннолетнего и законного представителя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По запросу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Педагог-психолог, педагог социальный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28662" y="142853"/>
            <a:ext cx="7772400" cy="57150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-171400"/>
          <a:ext cx="9155160" cy="7029400"/>
        </p:xfrm>
        <a:graphic>
          <a:graphicData uri="http://schemas.openxmlformats.org/drawingml/2006/table">
            <a:tbl>
              <a:tblPr firstRow="1" bandRow="1">
                <a:solidFill>
                  <a:srgbClr val="000000"/>
                </a:solidFill>
                <a:tableStyleId>{5C22544A-7EE6-4342-B048-85BDC9FD1C3A}</a:tableStyleId>
              </a:tblPr>
              <a:tblGrid>
                <a:gridCol w="539552"/>
                <a:gridCol w="4176464"/>
                <a:gridCol w="144016"/>
                <a:gridCol w="1517604"/>
                <a:gridCol w="1650748"/>
                <a:gridCol w="1126776"/>
              </a:tblGrid>
              <a:tr h="1460619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 мероприятия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исполнения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Исполнитель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о выполнении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85">
                <a:tc gridSpan="6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Организация досуга 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63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Вовлечение несовершеннолетнего в кружки</a:t>
                      </a:r>
                      <a:r>
                        <a:rPr lang="ru-RU" sz="3200" b="1" baseline="0" dirty="0" smtClean="0"/>
                        <a:t> </a:t>
                      </a:r>
                      <a:r>
                        <a:rPr lang="ru-RU" sz="3200" b="1" dirty="0" smtClean="0"/>
                        <a:t> по интересам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Постоянно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Педагог</a:t>
                      </a:r>
                      <a:r>
                        <a:rPr lang="ru-RU" sz="2000" b="1" baseline="0" dirty="0" smtClean="0"/>
                        <a:t> организатор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выписки из протокола  совета по профилактике безнадзорности и правонарушений несовершеннолетних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РЕШИЛ: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 Организовать  в отношении учащегося 5 класса Иванова Ивана Ивановича,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28.03.2005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года рождения , индивидуальную профилактическую работу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Утвердить программу индивидуальной профилактической работы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Контроль за выполнением индивидуальной профилактической работы в отношении несовершеннолетнего Иванова И.И. возложить на заместителя директора по воспитательной работе Сидорову С.В.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0"/>
            <a:ext cx="9144000" cy="685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0" y="0"/>
            <a:ext cx="9144000" cy="685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РЕШИЛИ: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Принять проект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программы без изменений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Внести Иванова И.И. в банк данных учащихся, в отношении которых проводится индивидуальная профилактическая работа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Установить периодичность анализа реализации мероприятий программы индивидуальной профилактической работы в отношении несовершеннолетнего Иванова И.И. - 1 раз в квартал.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Контроль за выполнением индивидуальной профилактической работы в отношении несовершеннолетнего Иванова И.И. возложить на заместителя директора по воспитательной работе Сидорову С.В.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072494" cy="557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календарных дней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составления программы учреждение образование знакомит законных представителей с ее содержанием  </a:t>
            </a:r>
            <a:r>
              <a:rPr lang="ru-RU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(под подпись)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предоставляет им выписку из программы.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раз в квартал на заседании совета учреждения образования по профилактике безнадзорности и правонарушений несовершеннолетних  рассматривается промежуточный анализ реализации программы ИПР</a:t>
            </a:r>
            <a:endParaRPr lang="ru-RU" sz="31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Основным критерием анализа реализации мероприятий  программы должна быть сравнительная динамика позитивных изменений в поведении несовершеннолетнего</a:t>
            </a:r>
            <a:endParaRPr lang="ru-RU" sz="4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206084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Основание для проведения индивидуальной профилактической работы с несовершеннолетним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Заявление несовершеннолетнего либо его родителей, опекунов или попечителей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Приговор, решения, постановления или определения суда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Постановления комиссии по делам несовершеннолетних, прокурора, следователя, органа дознания или начальника органа внутренних дел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Запрос материалов из учреждения образования по сопровождению несовершеннолетних, в отношении которых проводится ИПР при организации ПИРП</a:t>
            </a:r>
            <a:endParaRPr lang="ru-RU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75620"/>
            <a:ext cx="8820472" cy="50166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Копия программы ИПР;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Копия дополнений к программе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ИПР 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(если имеется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индивидуальной профилактической работы, проведенной с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несовершеннолетним;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причин и условий, повлекших совершение учащимся правонарушения;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Психологическая характеристика с рекомендациями;</a:t>
            </a:r>
            <a:endParaRPr lang="ru-RU" sz="2400" b="1" dirty="0"/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 обследования условий жизни и воспитания несовершеннолетнего;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Карта сети контактов.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7151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/>
              <a:t>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   Приложение </a:t>
            </a:r>
            <a:r>
              <a:rPr lang="ru-RU" sz="5600" dirty="0">
                <a:solidFill>
                  <a:schemeClr val="bg1"/>
                </a:solidFill>
              </a:rPr>
              <a:t>1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к 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Положению о порядке </a:t>
            </a: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комплексной реабилитации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несовершеннолетних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потребление 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которыми наркотических </a:t>
            </a:r>
            <a:endParaRPr lang="ru-RU" sz="5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средств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психотропных 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веществ, их аналогов, </a:t>
            </a: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токсических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других одурманивающих веществ, </a:t>
            </a: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употребление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алкогольных, слабоалкогольных </a:t>
            </a: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напитков или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пива установлены в соответствии с законодательством</a:t>
            </a:r>
          </a:p>
          <a:p>
            <a:pPr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УТВЕРЖДАЮ</a:t>
            </a:r>
            <a:endParaRPr lang="ru-RU" sz="5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_________________________________</a:t>
            </a:r>
            <a:endParaRPr lang="ru-RU" sz="5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(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должность)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___________  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</a:t>
            </a:r>
          </a:p>
          <a:p>
            <a:pPr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(подпись)              (инициалы, фамилия)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М.П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_________________________________</a:t>
            </a:r>
            <a:endParaRPr lang="ru-RU" sz="5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(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дата)</a:t>
            </a:r>
          </a:p>
          <a:p>
            <a:pPr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ПЕРВИЧНАЯ 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ИНДИВИДУАЛЬНАЯ РЕАБИЛИТАЦИОННАЯ ПРОГРАММА</a:t>
            </a:r>
          </a:p>
          <a:p>
            <a:pPr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 Фамилия, собственное имя, отчество (если таковое имеется) несовершеннолетнего </a:t>
            </a:r>
          </a:p>
          <a:p>
            <a:pPr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 Дата рождения несовершеннолетнего </a:t>
            </a:r>
          </a:p>
          <a:p>
            <a:pPr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 Фамилия, собственное имя, отчество (если таковое имеется) законных представителей (законного представителя) несовершеннолетнего </a:t>
            </a:r>
          </a:p>
          <a:p>
            <a:pPr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 Место жительства несовершеннолетнего 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 Место учебы, адрес несовершеннолетнего 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 Дата принятия комиссией по делам несовершеннолетних решения о проведении комплексной реабилитации несовершеннолетнего </a:t>
            </a:r>
          </a:p>
          <a:p>
            <a:pPr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Дата принятия комиссией по делам несовершеннолетних решения о прекращении проведения комплексной реабилитации несовершеннолетнего </a:t>
            </a:r>
          </a:p>
          <a:p>
            <a:pPr>
              <a:buNone/>
            </a:pPr>
            <a:r>
              <a:rPr lang="en-US" sz="5600" dirty="0">
                <a:solidFill>
                  <a:schemeClr val="bg1"/>
                </a:solidFill>
              </a:rPr>
              <a:t> </a:t>
            </a:r>
            <a:endParaRPr lang="ru-RU" sz="5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6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521019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40700"/>
              </p:ext>
            </p:extLst>
          </p:nvPr>
        </p:nvGraphicFramePr>
        <p:xfrm>
          <a:off x="-71470" y="1"/>
          <a:ext cx="9215470" cy="708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576"/>
                <a:gridCol w="2727158"/>
                <a:gridCol w="1604211"/>
                <a:gridCol w="1925054"/>
                <a:gridCol w="2085471"/>
              </a:tblGrid>
              <a:tr h="18228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выполнения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Ответственные исполнители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Индикаторы и показатели эффективности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314">
                <a:tc gridSpan="5"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    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Социально-педагогическая помощь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314">
                <a:tc gridSpan="5"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II 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Психологическая помощь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314">
                <a:tc gridSpan="5">
                  <a:txBody>
                    <a:bodyPr/>
                    <a:lstStyle/>
                    <a:p>
                      <a:r>
                        <a:rPr lang="ru-RU" sz="28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III </a:t>
                      </a:r>
                      <a:r>
                        <a:rPr lang="ru-RU" sz="2800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профилактика</a:t>
                      </a:r>
                      <a:endParaRPr lang="ru-RU" sz="2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314">
                <a:tc gridSpan="5"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IV            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реабилитация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314">
                <a:tc gridSpan="5"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Профилактика противоправного      поведения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314">
                <a:tc gridSpan="5"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VI 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Иные мероприятия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314">
                <a:tc gridSpan="5"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VII 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Контроль за реализацией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3"/>
            <a:ext cx="8001056" cy="41434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i="1" dirty="0" smtClean="0">
                <a:solidFill>
                  <a:schemeClr val="accent4"/>
                </a:solidFill>
              </a:rPr>
              <a:t>Типичные ошибки, выявленные в ходе анализа эффективности проведения </a:t>
            </a:r>
            <a:r>
              <a:rPr lang="ru-RU" sz="4000" b="1" i="1" dirty="0" smtClean="0">
                <a:solidFill>
                  <a:schemeClr val="accent4"/>
                </a:solidFill>
              </a:rPr>
              <a:t>учреждениями образования индивидуальной профилактической работы с обучающимися в рамках назначения первичной индивидуальной реабилитационной </a:t>
            </a:r>
            <a:r>
              <a:rPr lang="ru-RU" sz="4000" b="1" i="1" dirty="0" smtClean="0">
                <a:solidFill>
                  <a:schemeClr val="accent4"/>
                </a:solidFill>
              </a:rPr>
              <a:t>программы в июле 2021</a:t>
            </a:r>
            <a:r>
              <a:rPr lang="ru-RU" sz="4000" b="1" dirty="0" smtClean="0">
                <a:solidFill>
                  <a:schemeClr val="accent4"/>
                </a:solidFill>
              </a:rPr>
              <a:t/>
            </a:r>
            <a:br>
              <a:rPr lang="ru-RU" sz="4000" b="1" dirty="0" smtClean="0">
                <a:solidFill>
                  <a:schemeClr val="accent4"/>
                </a:solidFill>
              </a:rPr>
            </a:b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br>
              <a:rPr lang="ru-RU" sz="3600" b="1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причинах и условиях совершения правонарушения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ограничена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дубляжом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характеристики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оценки влияния тех или иных условий и факторов на образ жизни подростка, без анализа обстоятельств совершения повторного противоправного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деяния;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полной мере отражает проблемы, выявленные в процессе диагностического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обследования, анализа причин и условий, повлекших совершение правонарушения;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Недостаточное изучение  внутрисемейной ситуации, детско-родительских отношений;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 не предусматривает системную коррекцию всех выделенных проблем;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не соответствуют проблемной ситуации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Промежуточный анализ реализации программы ИПР не предусматривает сравнительную динамику, чаще представляет собой отчет о проведенных мероприятиях, не отражает проделанную работу законными представителями, иными субъектами профилактики;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Решения при рассмотрении промежуточного анализа реализации программы ИПР на заседании совета по профилактике носят общий характер, неконкретны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8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Директору 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ГУО«Средняя  школа       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№ … </a:t>
            </a:r>
            <a:r>
              <a:rPr lang="ru-RU" sz="21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г.Новополоцка</a:t>
            </a: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ФИО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</a:p>
          <a:p>
            <a:pPr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Сообщаем Вам, что </a:t>
            </a:r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05.01.2021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отношении несовершеннолетнего </a:t>
            </a:r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Иванова Ивана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Ивановича, 15.05.2005 г.р.,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прож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г.Новополоцк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ул. Молодежная, 10, 3 в соответствии с    абзацем 6 (лицо, потребляющее алкогольные напитки) ч.1 ст. 5 Закона Республики Беларусь «Об основах системы профилактики безнадзорности и правонарушений несовершеннолетних», осуществляется индивидуальная профилактическая работа.</a:t>
            </a:r>
          </a:p>
          <a:p>
            <a:pPr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Просим Вас предоставить характеристику и акт ЖБУ, а также сведения о внеурочной занятости несовершеннолетнего                                            Иванова И. И. (кружковая деятельность, спортивные секции, факультативы и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Начальник ИДН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Новополоцкого ГОВД                              ФИО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0" y="0"/>
            <a:ext cx="9144000" cy="685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0"/>
            <a:ext cx="914400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Организация ИПР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Педагог-психолог обязан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использовать комплекс диагностических  методик, направленных  на изучение: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3924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Акцентуаций характера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Индивидуальных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особенностей 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Изучение самооценки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Эмоционального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состояния несовершеннолетнего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Уровня обучаемости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Уровня тревожности и сниженного настроения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Оценки склонности к агрессивному поведению.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Ценностные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ориентации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Коммуникативную сферу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Диагностика мотивации учения и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внеучебных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интересов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Изучение направленности личности (интересов, склонностей) и д.р.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88032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 социальный при проведении социально-педагогической диагностики изучает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межличностные отношения </a:t>
            </a:r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подростка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воспитательную позицию законных представителей, микроклимат, условия воспитания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социальное </a:t>
            </a:r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окружение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несовершеннолетнего.</a:t>
            </a:r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429000"/>
            <a:ext cx="7643192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своей работе использует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Анкетирование,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интервью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По результатам диагностик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358246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определяется актуальность проблемы и, опираясь на полученные результаты, подбираются методы, формы и средства оказания социально-педагогической поддержки и психологической помощи несовершеннолетнему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174016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Оформление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FF00"/>
                </a:solidFill>
              </a:rPr>
              <a:t>программы </a:t>
            </a:r>
            <a:r>
              <a:rPr lang="ru-RU" sz="3200" dirty="0" smtClean="0">
                <a:solidFill>
                  <a:schemeClr val="accent4"/>
                </a:solidFill>
              </a:rPr>
              <a:t>ИПР</a:t>
            </a:r>
            <a:r>
              <a:rPr lang="ru-RU" sz="2000" dirty="0" smtClean="0">
                <a:solidFill>
                  <a:schemeClr val="bg1"/>
                </a:solidFill>
              </a:rPr>
              <a:t>                                          </a:t>
            </a:r>
            <a:r>
              <a:rPr lang="ru-RU" sz="2000" b="1" dirty="0" smtClean="0">
                <a:solidFill>
                  <a:schemeClr val="bg1"/>
                </a:solidFill>
              </a:rPr>
              <a:t>УТВЕРЖДАЮ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          </a:t>
            </a:r>
            <a:r>
              <a:rPr lang="ru-RU" sz="2000" b="1" dirty="0" smtClean="0">
                <a:solidFill>
                  <a:schemeClr val="bg1"/>
                </a:solidFill>
              </a:rPr>
              <a:t>Директор ГУО «Средняя школа № 47                                                                        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                      г.Витебска»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                       ______________ М.В. Петрова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                       ____________20____________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091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 РАММА  ИНДИВИДУАЛЬНОЙ ПРОФИЛАКТИЧЕСКОЙ  РАБОТЫ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1.ФИО несовершеннолетнего:</a:t>
            </a:r>
            <a:endParaRPr lang="ru-RU" sz="3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2.Дата рождения несовершеннолетнего:</a:t>
            </a:r>
            <a:endParaRPr lang="ru-RU" sz="3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3.Адрес проживания:</a:t>
            </a:r>
            <a:endParaRPr lang="ru-RU" sz="3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4.Сведения о родителях: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5.Категория несовершеннолетнего, в отношении которого проводится ИПР: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Номер и дата поступления документа, являющегося основанием для ИПР:</a:t>
            </a:r>
            <a:endParaRPr lang="ru-RU" sz="3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7.Выявленная проблемная ситуация: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99992" y="188640"/>
            <a:ext cx="4320480" cy="1800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427984" y="188640"/>
            <a:ext cx="3888432" cy="1728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Учреждение образования «……………»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 РАММА ИНДИВИДУАЛЬНОЙ ПРОФИЛАКТИЧЕСКОЙ РАБОТЫ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1.ФИО несовершеннолетнего: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Иванов Иван Иванович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2.Дата рождения несовершеннолетнего: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15.05.2005</a:t>
            </a:r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3.Адрес проживания: </a:t>
            </a:r>
            <a:r>
              <a:rPr lang="ru-RU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г.Новополоцк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Молодежная, д.10, кв.5</a:t>
            </a:r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4.Сведения о родителях: мать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Иванова Ирина Сергеевна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5.Категория несовершеннолетнего, в отношении которого проводится ИПР: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Номер и дата поступления документа, являющегося основанием для ИПР: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355 от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12.04.2021</a:t>
            </a:r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7.Выявленная проблемная ситуация: ……………………..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НЕДОПУСТИМО в выявленной проблемной ситуации указывать: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solidFill>
                  <a:schemeClr val="bg1"/>
                </a:solidFill>
              </a:rPr>
              <a:t>-   Административное правонарушение                      по ч.1 ст. </a:t>
            </a:r>
            <a:r>
              <a:rPr lang="ru-RU" b="1" i="1" dirty="0" smtClean="0">
                <a:solidFill>
                  <a:schemeClr val="bg1"/>
                </a:solidFill>
              </a:rPr>
              <a:t>19.3  </a:t>
            </a:r>
            <a:r>
              <a:rPr lang="ru-RU" b="1" i="1" dirty="0" smtClean="0">
                <a:solidFill>
                  <a:schemeClr val="bg1"/>
                </a:solidFill>
              </a:rPr>
              <a:t>КоАП Республики Беларусь </a:t>
            </a:r>
          </a:p>
          <a:p>
            <a:pPr marL="514350" indent="-51435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- Потребление без назначения врача специалиста токсических веществ</a:t>
            </a:r>
          </a:p>
          <a:p>
            <a:pPr algn="ctr">
              <a:buFontTx/>
              <a:buChar char="-"/>
            </a:pPr>
            <a:r>
              <a:rPr lang="ru-RU" b="1" i="1" dirty="0" smtClean="0">
                <a:solidFill>
                  <a:schemeClr val="bg1"/>
                </a:solidFill>
              </a:rPr>
              <a:t>Потребление несовершеннолетним спиртных напитков </a:t>
            </a:r>
          </a:p>
          <a:p>
            <a:pPr algn="ctr">
              <a:buFontTx/>
              <a:buChar char="-"/>
            </a:pPr>
            <a:endParaRPr lang="ru-RU" b="1" i="1" dirty="0" smtClean="0"/>
          </a:p>
          <a:p>
            <a:pPr marL="514350" indent="-514350" algn="ctr">
              <a:buNone/>
            </a:pPr>
            <a:r>
              <a:rPr lang="ru-RU" sz="4200" b="1" i="1" dirty="0" smtClean="0">
                <a:solidFill>
                  <a:srgbClr val="FFFF00"/>
                </a:solidFill>
              </a:rPr>
              <a:t>??? </a:t>
            </a:r>
            <a:r>
              <a:rPr lang="ru-RU" b="1" i="1" dirty="0" smtClean="0">
                <a:solidFill>
                  <a:schemeClr val="bg1"/>
                </a:solidFill>
              </a:rPr>
              <a:t>Ослабленный контроль со стороны матери за местонахождением, видом деятельности, социальным окружением дочери. Легко поддается влиянию неблагополучных компаний. 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1111</Words>
  <Application>Microsoft Office PowerPoint</Application>
  <PresentationFormat>Экран (4:3)</PresentationFormat>
  <Paragraphs>201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   Эффективность проведения учреждениями образования индивидуальной профилактической работы с обучающимися в рамках назначения первичной индивидуальной реабилитационной программы        </vt:lpstr>
      <vt:lpstr> Основание для проведения индивидуальной профилактической работы с несовершеннолетним </vt:lpstr>
      <vt:lpstr>Презентация PowerPoint</vt:lpstr>
      <vt:lpstr>  Организация ИПР Педагог-психолог обязан использовать комплекс диагностических  методик, направленных  на изучение:</vt:lpstr>
      <vt:lpstr>Педагог социальный при проведении социально-педагогической диагностики изучает межличностные отношения подростка, воспитательную позицию законных представителей, микроклимат, условия воспитания и социальное окружение несовершеннолетнего. </vt:lpstr>
      <vt:lpstr>По результатам диагностик</vt:lpstr>
      <vt:lpstr> Оформление  программы ИПР                                          УТВЕРЖДАЮ                                                                         Директор ГУО «Средняя школа № 47                                                                                                                                                  г.Витебска»                                                                          ______________ М.В. Петрова                                                                          ____________20____________ </vt:lpstr>
      <vt:lpstr>Учреждение образования «……………»</vt:lpstr>
      <vt:lpstr>НЕДОПУСТИМО в выявленной проблемной ситуации указывать: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РЕШИЛ:</vt:lpstr>
      <vt:lpstr>РЕШИЛИ:</vt:lpstr>
      <vt:lpstr>Презентация PowerPoint</vt:lpstr>
      <vt:lpstr>  1 раз в квартал на заседании совета учреждения образования по профилактике безнадзорности и правонарушений несовершеннолетних  рассматривается промежуточный анализ реализации программы ИПР</vt:lpstr>
      <vt:lpstr>Запрос материалов из учреждения образования по сопровождению несовершеннолетних, в отношении которых проводится ИПР при организации ПИРП</vt:lpstr>
      <vt:lpstr>Презентация PowerPoint</vt:lpstr>
      <vt:lpstr>Презентация PowerPoint</vt:lpstr>
      <vt:lpstr>      Типичные ошибки, выявленные в ходе анализа эффективности проведения учреждениями образования индивидуальной профилактической работы с обучающимися в рамках назначения первичной индивидуальной реабилитационной программы в июле 2021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реабилитация несовершеннолетних, потребление которыми наркотических средств, психотропных веществ, их аналогов, токсических или других одурманивающих веществ, употребление алкогольных, слабоалкогольных напитков или пива установлены в соответствии  с законодательством</dc:title>
  <dc:creator>user</dc:creator>
  <cp:lastModifiedBy>User</cp:lastModifiedBy>
  <cp:revision>329</cp:revision>
  <dcterms:created xsi:type="dcterms:W3CDTF">2018-02-16T05:49:10Z</dcterms:created>
  <dcterms:modified xsi:type="dcterms:W3CDTF">2021-11-05T09:21:06Z</dcterms:modified>
</cp:coreProperties>
</file>